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notesMasterIdLst>
    <p:notesMasterId r:id="rId9"/>
  </p:notesMasterIdLst>
  <p:handoutMasterIdLst>
    <p:handoutMasterId r:id="rId10"/>
  </p:handoutMasterIdLst>
  <p:sldIdLst>
    <p:sldId id="256" r:id="rId4"/>
    <p:sldId id="261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>
      <p:cViewPr>
        <p:scale>
          <a:sx n="100" d="100"/>
          <a:sy n="100" d="100"/>
        </p:scale>
        <p:origin x="942" y="41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3CC6D8-DEFC-45FD-8207-E1ECCC27EA85}" type="doc">
      <dgm:prSet loTypeId="urn:microsoft.com/office/officeart/2005/8/layout/bList2" loCatId="list" qsTypeId="urn:microsoft.com/office/officeart/2005/8/quickstyle/simple4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516A4DDC-76BD-494E-B503-625555CCBC4A}">
      <dgm:prSet phldrT="[Text]"/>
      <dgm:spPr/>
      <dgm:t>
        <a:bodyPr/>
        <a:lstStyle/>
        <a:p>
          <a:r>
            <a:rPr lang="en-US" dirty="0"/>
            <a:t>Redundancy</a:t>
          </a:r>
        </a:p>
      </dgm:t>
    </dgm:pt>
    <dgm:pt modelId="{133DE2D2-6278-469E-8A80-F71EA996A07A}" type="parTrans" cxnId="{7B595755-BE81-46A0-903D-004D1EF6EE33}">
      <dgm:prSet/>
      <dgm:spPr/>
      <dgm:t>
        <a:bodyPr/>
        <a:lstStyle/>
        <a:p>
          <a:endParaRPr lang="en-US"/>
        </a:p>
      </dgm:t>
    </dgm:pt>
    <dgm:pt modelId="{AE4D7DCA-0B66-4207-B896-C721B2CB4C13}" type="sibTrans" cxnId="{7B595755-BE81-46A0-903D-004D1EF6EE33}">
      <dgm:prSet/>
      <dgm:spPr/>
      <dgm:t>
        <a:bodyPr/>
        <a:lstStyle/>
        <a:p>
          <a:endParaRPr lang="en-US"/>
        </a:p>
      </dgm:t>
    </dgm:pt>
    <dgm:pt modelId="{41E3B52E-71B8-4BD0-B1ED-D051FFB12506}">
      <dgm:prSet phldrT="[Text]"/>
      <dgm:spPr/>
      <dgm:t>
        <a:bodyPr/>
        <a:lstStyle/>
        <a:p>
          <a:r>
            <a:rPr lang="en-US" dirty="0"/>
            <a:t>Availability</a:t>
          </a:r>
        </a:p>
      </dgm:t>
    </dgm:pt>
    <dgm:pt modelId="{DA206B73-34B1-48E4-A513-9978853BF217}" type="parTrans" cxnId="{0F0D3551-AF94-422C-87FE-80E4E27CB025}">
      <dgm:prSet/>
      <dgm:spPr/>
      <dgm:t>
        <a:bodyPr/>
        <a:lstStyle/>
        <a:p>
          <a:endParaRPr lang="en-US"/>
        </a:p>
      </dgm:t>
    </dgm:pt>
    <dgm:pt modelId="{2436D701-8B79-4C2B-92A4-52BC1BA24775}" type="sibTrans" cxnId="{0F0D3551-AF94-422C-87FE-80E4E27CB025}">
      <dgm:prSet/>
      <dgm:spPr/>
      <dgm:t>
        <a:bodyPr/>
        <a:lstStyle/>
        <a:p>
          <a:endParaRPr lang="en-US"/>
        </a:p>
      </dgm:t>
    </dgm:pt>
    <dgm:pt modelId="{CD410504-9F7F-47AE-B46E-CE985680360F}">
      <dgm:prSet phldrT="[Text]"/>
      <dgm:spPr/>
      <dgm:t>
        <a:bodyPr/>
        <a:lstStyle/>
        <a:p>
          <a:r>
            <a:rPr lang="en-US" b="1" dirty="0"/>
            <a:t>Ultimate condition</a:t>
          </a:r>
          <a:r>
            <a:rPr lang="en-US" dirty="0"/>
            <a:t>: failure of storage device(s) should not lead to massive data loss or corruption</a:t>
          </a:r>
        </a:p>
      </dgm:t>
    </dgm:pt>
    <dgm:pt modelId="{995C4470-49EF-4BD9-B00A-AD612181AB58}" type="parTrans" cxnId="{6B045370-B4FF-427A-9929-461476AAE193}">
      <dgm:prSet/>
      <dgm:spPr/>
      <dgm:t>
        <a:bodyPr/>
        <a:lstStyle/>
        <a:p>
          <a:endParaRPr lang="en-US"/>
        </a:p>
      </dgm:t>
    </dgm:pt>
    <dgm:pt modelId="{2B847D36-6E88-4DD3-AABD-579C99426233}" type="sibTrans" cxnId="{6B045370-B4FF-427A-9929-461476AAE193}">
      <dgm:prSet/>
      <dgm:spPr/>
      <dgm:t>
        <a:bodyPr/>
        <a:lstStyle/>
        <a:p>
          <a:endParaRPr lang="en-US"/>
        </a:p>
      </dgm:t>
    </dgm:pt>
    <dgm:pt modelId="{5CBEC7DD-A25D-4956-9A65-6EA385F6FCB5}">
      <dgm:prSet phldrT="[Text]"/>
      <dgm:spPr/>
      <dgm:t>
        <a:bodyPr/>
        <a:lstStyle/>
        <a:p>
          <a:r>
            <a:rPr lang="en-US" dirty="0"/>
            <a:t>There should also be the way to replace failed storage devices online</a:t>
          </a:r>
        </a:p>
      </dgm:t>
    </dgm:pt>
    <dgm:pt modelId="{F342D04F-4D11-41CC-AB66-36041A902B44}" type="parTrans" cxnId="{0687A885-2354-4E9E-B313-4269283F0057}">
      <dgm:prSet/>
      <dgm:spPr/>
      <dgm:t>
        <a:bodyPr/>
        <a:lstStyle/>
        <a:p>
          <a:endParaRPr lang="en-US"/>
        </a:p>
      </dgm:t>
    </dgm:pt>
    <dgm:pt modelId="{BD0F67B1-39E4-45ED-9534-FB8F89E8EEF6}" type="sibTrans" cxnId="{0687A885-2354-4E9E-B313-4269283F0057}">
      <dgm:prSet/>
      <dgm:spPr/>
      <dgm:t>
        <a:bodyPr/>
        <a:lstStyle/>
        <a:p>
          <a:endParaRPr lang="en-US"/>
        </a:p>
      </dgm:t>
    </dgm:pt>
    <dgm:pt modelId="{EA587102-578B-46F3-8D9E-CEC48527A898}">
      <dgm:prSet phldrT="[Text]"/>
      <dgm:spPr/>
      <dgm:t>
        <a:bodyPr/>
        <a:lstStyle/>
        <a:p>
          <a:r>
            <a:rPr lang="en-US" dirty="0"/>
            <a:t>Consistency</a:t>
          </a:r>
        </a:p>
      </dgm:t>
    </dgm:pt>
    <dgm:pt modelId="{5B4D99EA-4A7D-4EFB-95FC-BCCF98693CA7}" type="parTrans" cxnId="{A7B8947C-EA6E-47DE-814B-A0994EFA8C28}">
      <dgm:prSet/>
      <dgm:spPr/>
      <dgm:t>
        <a:bodyPr/>
        <a:lstStyle/>
        <a:p>
          <a:endParaRPr lang="en-US"/>
        </a:p>
      </dgm:t>
    </dgm:pt>
    <dgm:pt modelId="{8D504E2C-8A70-4591-8ECD-4A886FADED33}" type="sibTrans" cxnId="{A7B8947C-EA6E-47DE-814B-A0994EFA8C28}">
      <dgm:prSet/>
      <dgm:spPr/>
      <dgm:t>
        <a:bodyPr/>
        <a:lstStyle/>
        <a:p>
          <a:endParaRPr lang="en-US"/>
        </a:p>
      </dgm:t>
    </dgm:pt>
    <dgm:pt modelId="{038F6A6A-232A-44A4-9628-ADFA8F068F81}">
      <dgm:prSet phldrT="[Text]"/>
      <dgm:spPr/>
      <dgm:t>
        <a:bodyPr/>
        <a:lstStyle/>
        <a:p>
          <a:r>
            <a:rPr lang="en-US" dirty="0"/>
            <a:t>And we have to be sure we got exactly what was stored</a:t>
          </a:r>
        </a:p>
      </dgm:t>
    </dgm:pt>
    <dgm:pt modelId="{403B4542-B2F8-496D-BBEA-3A684B1106F9}" type="parTrans" cxnId="{0DC50B81-769A-4AC7-8C73-8EF8D8334AA1}">
      <dgm:prSet/>
      <dgm:spPr/>
      <dgm:t>
        <a:bodyPr/>
        <a:lstStyle/>
        <a:p>
          <a:endParaRPr lang="en-US"/>
        </a:p>
      </dgm:t>
    </dgm:pt>
    <dgm:pt modelId="{ABE7D012-6867-48DA-AF76-FDB8ECBB944D}" type="sibTrans" cxnId="{0DC50B81-769A-4AC7-8C73-8EF8D8334AA1}">
      <dgm:prSet/>
      <dgm:spPr/>
      <dgm:t>
        <a:bodyPr/>
        <a:lstStyle/>
        <a:p>
          <a:endParaRPr lang="en-US"/>
        </a:p>
      </dgm:t>
    </dgm:pt>
    <dgm:pt modelId="{151FAE4D-8A9E-4C49-98FA-433487256F91}" type="pres">
      <dgm:prSet presAssocID="{C53CC6D8-DEFC-45FD-8207-E1ECCC27EA85}" presName="diagram" presStyleCnt="0">
        <dgm:presLayoutVars>
          <dgm:dir/>
          <dgm:animLvl val="lvl"/>
          <dgm:resizeHandles val="exact"/>
        </dgm:presLayoutVars>
      </dgm:prSet>
      <dgm:spPr/>
    </dgm:pt>
    <dgm:pt modelId="{886A563A-F04C-4439-94AF-994D1FC45728}" type="pres">
      <dgm:prSet presAssocID="{516A4DDC-76BD-494E-B503-625555CCBC4A}" presName="compNode" presStyleCnt="0"/>
      <dgm:spPr/>
    </dgm:pt>
    <dgm:pt modelId="{80B02EF9-1631-463D-8557-B6FE5DAEECD1}" type="pres">
      <dgm:prSet presAssocID="{516A4DDC-76BD-494E-B503-625555CCBC4A}" presName="childRect" presStyleLbl="bgAcc1" presStyleIdx="0" presStyleCnt="3">
        <dgm:presLayoutVars>
          <dgm:bulletEnabled val="1"/>
        </dgm:presLayoutVars>
      </dgm:prSet>
      <dgm:spPr/>
    </dgm:pt>
    <dgm:pt modelId="{23BF199F-4B0E-41BC-B2AC-52DCEA3743C0}" type="pres">
      <dgm:prSet presAssocID="{516A4DDC-76BD-494E-B503-625555CCBC4A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5606103F-A5F0-48BA-AD39-B16E54FAE9B3}" type="pres">
      <dgm:prSet presAssocID="{516A4DDC-76BD-494E-B503-625555CCBC4A}" presName="parentRect" presStyleLbl="alignNode1" presStyleIdx="0" presStyleCnt="3"/>
      <dgm:spPr/>
    </dgm:pt>
    <dgm:pt modelId="{1FCD4190-4320-4CFA-9853-DA031AF4EEDE}" type="pres">
      <dgm:prSet presAssocID="{516A4DDC-76BD-494E-B503-625555CCBC4A}" presName="adorn" presStyleLbl="fgAccFollow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</dgm:spPr>
    </dgm:pt>
    <dgm:pt modelId="{B117DD9C-5466-43AD-A0FA-E583E80F1230}" type="pres">
      <dgm:prSet presAssocID="{AE4D7DCA-0B66-4207-B896-C721B2CB4C13}" presName="sibTrans" presStyleLbl="sibTrans2D1" presStyleIdx="0" presStyleCnt="0"/>
      <dgm:spPr/>
    </dgm:pt>
    <dgm:pt modelId="{F2D60A84-7E40-45A9-83EE-5E0454270F58}" type="pres">
      <dgm:prSet presAssocID="{41E3B52E-71B8-4BD0-B1ED-D051FFB12506}" presName="compNode" presStyleCnt="0"/>
      <dgm:spPr/>
    </dgm:pt>
    <dgm:pt modelId="{4E54B5A5-FC86-4867-B1F1-1928961EAB2F}" type="pres">
      <dgm:prSet presAssocID="{41E3B52E-71B8-4BD0-B1ED-D051FFB12506}" presName="childRect" presStyleLbl="bgAcc1" presStyleIdx="1" presStyleCnt="3">
        <dgm:presLayoutVars>
          <dgm:bulletEnabled val="1"/>
        </dgm:presLayoutVars>
      </dgm:prSet>
      <dgm:spPr/>
    </dgm:pt>
    <dgm:pt modelId="{225B4FEA-C3A9-47EF-BF19-4E95EE90FC0F}" type="pres">
      <dgm:prSet presAssocID="{41E3B52E-71B8-4BD0-B1ED-D051FFB12506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B635D259-C492-4DCC-86A4-F1F91F1AEEE0}" type="pres">
      <dgm:prSet presAssocID="{41E3B52E-71B8-4BD0-B1ED-D051FFB12506}" presName="parentRect" presStyleLbl="alignNode1" presStyleIdx="1" presStyleCnt="3"/>
      <dgm:spPr/>
    </dgm:pt>
    <dgm:pt modelId="{31075C03-11F4-45F0-900E-E22BF7D3A098}" type="pres">
      <dgm:prSet presAssocID="{41E3B52E-71B8-4BD0-B1ED-D051FFB12506}" presName="adorn" presStyleLbl="fgAccFollowNode1" presStyleIdx="1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</dgm:spPr>
    </dgm:pt>
    <dgm:pt modelId="{44F39F5E-040B-4FD7-B480-F60B8C54C773}" type="pres">
      <dgm:prSet presAssocID="{2436D701-8B79-4C2B-92A4-52BC1BA24775}" presName="sibTrans" presStyleLbl="sibTrans2D1" presStyleIdx="0" presStyleCnt="0"/>
      <dgm:spPr/>
    </dgm:pt>
    <dgm:pt modelId="{8A16AA1F-689A-4BB7-9600-FAEE56DA352E}" type="pres">
      <dgm:prSet presAssocID="{EA587102-578B-46F3-8D9E-CEC48527A898}" presName="compNode" presStyleCnt="0"/>
      <dgm:spPr/>
    </dgm:pt>
    <dgm:pt modelId="{84A8F7A4-2FEF-492C-8688-59BF3091429F}" type="pres">
      <dgm:prSet presAssocID="{EA587102-578B-46F3-8D9E-CEC48527A898}" presName="childRect" presStyleLbl="bgAcc1" presStyleIdx="2" presStyleCnt="3">
        <dgm:presLayoutVars>
          <dgm:bulletEnabled val="1"/>
        </dgm:presLayoutVars>
      </dgm:prSet>
      <dgm:spPr/>
    </dgm:pt>
    <dgm:pt modelId="{C489D2C1-E45B-48ED-96F7-57A6B3735B93}" type="pres">
      <dgm:prSet presAssocID="{EA587102-578B-46F3-8D9E-CEC48527A898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BC3B1E08-114C-421E-BCEE-965ABB8C60E3}" type="pres">
      <dgm:prSet presAssocID="{EA587102-578B-46F3-8D9E-CEC48527A898}" presName="parentRect" presStyleLbl="alignNode1" presStyleIdx="2" presStyleCnt="3"/>
      <dgm:spPr/>
    </dgm:pt>
    <dgm:pt modelId="{E8C4555D-8220-41FD-AA2F-30B366527CEC}" type="pres">
      <dgm:prSet presAssocID="{EA587102-578B-46F3-8D9E-CEC48527A898}" presName="adorn" presStyleLbl="fgAccFollowNode1" presStyleIdx="2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</dgm:spPr>
    </dgm:pt>
  </dgm:ptLst>
  <dgm:cxnLst>
    <dgm:cxn modelId="{6F7F8206-6FCB-48C4-9CB5-FF76AE03B016}" type="presOf" srcId="{EA587102-578B-46F3-8D9E-CEC48527A898}" destId="{BC3B1E08-114C-421E-BCEE-965ABB8C60E3}" srcOrd="1" destOrd="0" presId="urn:microsoft.com/office/officeart/2005/8/layout/bList2"/>
    <dgm:cxn modelId="{37DD5407-F0D9-4722-A69B-0D5BA2B1DB80}" type="presOf" srcId="{2436D701-8B79-4C2B-92A4-52BC1BA24775}" destId="{44F39F5E-040B-4FD7-B480-F60B8C54C773}" srcOrd="0" destOrd="0" presId="urn:microsoft.com/office/officeart/2005/8/layout/bList2"/>
    <dgm:cxn modelId="{24362D13-06B4-4F27-A64F-172D3129D5BD}" type="presOf" srcId="{C53CC6D8-DEFC-45FD-8207-E1ECCC27EA85}" destId="{151FAE4D-8A9E-4C49-98FA-433487256F91}" srcOrd="0" destOrd="0" presId="urn:microsoft.com/office/officeart/2005/8/layout/bList2"/>
    <dgm:cxn modelId="{BC757F19-2249-4543-AA52-10745E819638}" type="presOf" srcId="{CD410504-9F7F-47AE-B46E-CE985680360F}" destId="{80B02EF9-1631-463D-8557-B6FE5DAEECD1}" srcOrd="0" destOrd="0" presId="urn:microsoft.com/office/officeart/2005/8/layout/bList2"/>
    <dgm:cxn modelId="{F8E09A2C-ACB1-4A00-8A0F-CDF57CA35299}" type="presOf" srcId="{516A4DDC-76BD-494E-B503-625555CCBC4A}" destId="{5606103F-A5F0-48BA-AD39-B16E54FAE9B3}" srcOrd="1" destOrd="0" presId="urn:microsoft.com/office/officeart/2005/8/layout/bList2"/>
    <dgm:cxn modelId="{AB857364-EF93-4217-9602-0A104023F855}" type="presOf" srcId="{516A4DDC-76BD-494E-B503-625555CCBC4A}" destId="{23BF199F-4B0E-41BC-B2AC-52DCEA3743C0}" srcOrd="0" destOrd="0" presId="urn:microsoft.com/office/officeart/2005/8/layout/bList2"/>
    <dgm:cxn modelId="{6B045370-B4FF-427A-9929-461476AAE193}" srcId="{516A4DDC-76BD-494E-B503-625555CCBC4A}" destId="{CD410504-9F7F-47AE-B46E-CE985680360F}" srcOrd="0" destOrd="0" parTransId="{995C4470-49EF-4BD9-B00A-AD612181AB58}" sibTransId="{2B847D36-6E88-4DD3-AABD-579C99426233}"/>
    <dgm:cxn modelId="{0F0D3551-AF94-422C-87FE-80E4E27CB025}" srcId="{C53CC6D8-DEFC-45FD-8207-E1ECCC27EA85}" destId="{41E3B52E-71B8-4BD0-B1ED-D051FFB12506}" srcOrd="1" destOrd="0" parTransId="{DA206B73-34B1-48E4-A513-9978853BF217}" sibTransId="{2436D701-8B79-4C2B-92A4-52BC1BA24775}"/>
    <dgm:cxn modelId="{AE8EAD52-BF31-49D5-903B-533036152E4E}" type="presOf" srcId="{AE4D7DCA-0B66-4207-B896-C721B2CB4C13}" destId="{B117DD9C-5466-43AD-A0FA-E583E80F1230}" srcOrd="0" destOrd="0" presId="urn:microsoft.com/office/officeart/2005/8/layout/bList2"/>
    <dgm:cxn modelId="{7B595755-BE81-46A0-903D-004D1EF6EE33}" srcId="{C53CC6D8-DEFC-45FD-8207-E1ECCC27EA85}" destId="{516A4DDC-76BD-494E-B503-625555CCBC4A}" srcOrd="0" destOrd="0" parTransId="{133DE2D2-6278-469E-8A80-F71EA996A07A}" sibTransId="{AE4D7DCA-0B66-4207-B896-C721B2CB4C13}"/>
    <dgm:cxn modelId="{A7B8947C-EA6E-47DE-814B-A0994EFA8C28}" srcId="{C53CC6D8-DEFC-45FD-8207-E1ECCC27EA85}" destId="{EA587102-578B-46F3-8D9E-CEC48527A898}" srcOrd="2" destOrd="0" parTransId="{5B4D99EA-4A7D-4EFB-95FC-BCCF98693CA7}" sibTransId="{8D504E2C-8A70-4591-8ECD-4A886FADED33}"/>
    <dgm:cxn modelId="{0DC50B81-769A-4AC7-8C73-8EF8D8334AA1}" srcId="{EA587102-578B-46F3-8D9E-CEC48527A898}" destId="{038F6A6A-232A-44A4-9628-ADFA8F068F81}" srcOrd="0" destOrd="0" parTransId="{403B4542-B2F8-496D-BBEA-3A684B1106F9}" sibTransId="{ABE7D012-6867-48DA-AF76-FDB8ECBB944D}"/>
    <dgm:cxn modelId="{0687A885-2354-4E9E-B313-4269283F0057}" srcId="{41E3B52E-71B8-4BD0-B1ED-D051FFB12506}" destId="{5CBEC7DD-A25D-4956-9A65-6EA385F6FCB5}" srcOrd="0" destOrd="0" parTransId="{F342D04F-4D11-41CC-AB66-36041A902B44}" sibTransId="{BD0F67B1-39E4-45ED-9534-FB8F89E8EEF6}"/>
    <dgm:cxn modelId="{F90BFA86-ECF1-4878-A5E0-4653E66A3265}" type="presOf" srcId="{EA587102-578B-46F3-8D9E-CEC48527A898}" destId="{C489D2C1-E45B-48ED-96F7-57A6B3735B93}" srcOrd="0" destOrd="0" presId="urn:microsoft.com/office/officeart/2005/8/layout/bList2"/>
    <dgm:cxn modelId="{6C91EB92-ECCF-4130-820D-416B0129BBFF}" type="presOf" srcId="{5CBEC7DD-A25D-4956-9A65-6EA385F6FCB5}" destId="{4E54B5A5-FC86-4867-B1F1-1928961EAB2F}" srcOrd="0" destOrd="0" presId="urn:microsoft.com/office/officeart/2005/8/layout/bList2"/>
    <dgm:cxn modelId="{FFE83E98-D1CD-46DB-8E80-F7339B203995}" type="presOf" srcId="{41E3B52E-71B8-4BD0-B1ED-D051FFB12506}" destId="{225B4FEA-C3A9-47EF-BF19-4E95EE90FC0F}" srcOrd="0" destOrd="0" presId="urn:microsoft.com/office/officeart/2005/8/layout/bList2"/>
    <dgm:cxn modelId="{68771FB3-6F85-4909-9A3A-26C036444BD4}" type="presOf" srcId="{41E3B52E-71B8-4BD0-B1ED-D051FFB12506}" destId="{B635D259-C492-4DCC-86A4-F1F91F1AEEE0}" srcOrd="1" destOrd="0" presId="urn:microsoft.com/office/officeart/2005/8/layout/bList2"/>
    <dgm:cxn modelId="{064087B5-3251-4C96-AE3D-17361CE9227C}" type="presOf" srcId="{038F6A6A-232A-44A4-9628-ADFA8F068F81}" destId="{84A8F7A4-2FEF-492C-8688-59BF3091429F}" srcOrd="0" destOrd="0" presId="urn:microsoft.com/office/officeart/2005/8/layout/bList2"/>
    <dgm:cxn modelId="{3D60471C-154F-4A09-9085-9C63D341F660}" type="presParOf" srcId="{151FAE4D-8A9E-4C49-98FA-433487256F91}" destId="{886A563A-F04C-4439-94AF-994D1FC45728}" srcOrd="0" destOrd="0" presId="urn:microsoft.com/office/officeart/2005/8/layout/bList2"/>
    <dgm:cxn modelId="{A39FD0C3-0E5E-4121-B7DA-55F7D46DECAF}" type="presParOf" srcId="{886A563A-F04C-4439-94AF-994D1FC45728}" destId="{80B02EF9-1631-463D-8557-B6FE5DAEECD1}" srcOrd="0" destOrd="0" presId="urn:microsoft.com/office/officeart/2005/8/layout/bList2"/>
    <dgm:cxn modelId="{774BC3C6-5AF1-435B-9C73-AA08F3BD9213}" type="presParOf" srcId="{886A563A-F04C-4439-94AF-994D1FC45728}" destId="{23BF199F-4B0E-41BC-B2AC-52DCEA3743C0}" srcOrd="1" destOrd="0" presId="urn:microsoft.com/office/officeart/2005/8/layout/bList2"/>
    <dgm:cxn modelId="{6ADA6356-563C-42BF-BEDF-29C59DC2368B}" type="presParOf" srcId="{886A563A-F04C-4439-94AF-994D1FC45728}" destId="{5606103F-A5F0-48BA-AD39-B16E54FAE9B3}" srcOrd="2" destOrd="0" presId="urn:microsoft.com/office/officeart/2005/8/layout/bList2"/>
    <dgm:cxn modelId="{721748B3-B092-454F-8D2F-14D3D5B4C9CB}" type="presParOf" srcId="{886A563A-F04C-4439-94AF-994D1FC45728}" destId="{1FCD4190-4320-4CFA-9853-DA031AF4EEDE}" srcOrd="3" destOrd="0" presId="urn:microsoft.com/office/officeart/2005/8/layout/bList2"/>
    <dgm:cxn modelId="{3AC7B094-14DB-4DCE-8ABB-8EA12C8930BA}" type="presParOf" srcId="{151FAE4D-8A9E-4C49-98FA-433487256F91}" destId="{B117DD9C-5466-43AD-A0FA-E583E80F1230}" srcOrd="1" destOrd="0" presId="urn:microsoft.com/office/officeart/2005/8/layout/bList2"/>
    <dgm:cxn modelId="{DEDE9D56-E31F-4807-BC63-EA23FC4A80F8}" type="presParOf" srcId="{151FAE4D-8A9E-4C49-98FA-433487256F91}" destId="{F2D60A84-7E40-45A9-83EE-5E0454270F58}" srcOrd="2" destOrd="0" presId="urn:microsoft.com/office/officeart/2005/8/layout/bList2"/>
    <dgm:cxn modelId="{3781CFD8-4918-4926-BA24-BD122AA2C99A}" type="presParOf" srcId="{F2D60A84-7E40-45A9-83EE-5E0454270F58}" destId="{4E54B5A5-FC86-4867-B1F1-1928961EAB2F}" srcOrd="0" destOrd="0" presId="urn:microsoft.com/office/officeart/2005/8/layout/bList2"/>
    <dgm:cxn modelId="{769DE918-63AC-458D-9FDD-441C43EEFE45}" type="presParOf" srcId="{F2D60A84-7E40-45A9-83EE-5E0454270F58}" destId="{225B4FEA-C3A9-47EF-BF19-4E95EE90FC0F}" srcOrd="1" destOrd="0" presId="urn:microsoft.com/office/officeart/2005/8/layout/bList2"/>
    <dgm:cxn modelId="{68A2C725-8E8D-4323-9DE7-039E3DBA3527}" type="presParOf" srcId="{F2D60A84-7E40-45A9-83EE-5E0454270F58}" destId="{B635D259-C492-4DCC-86A4-F1F91F1AEEE0}" srcOrd="2" destOrd="0" presId="urn:microsoft.com/office/officeart/2005/8/layout/bList2"/>
    <dgm:cxn modelId="{2F29080F-95B0-414E-868B-F0C9788544C5}" type="presParOf" srcId="{F2D60A84-7E40-45A9-83EE-5E0454270F58}" destId="{31075C03-11F4-45F0-900E-E22BF7D3A098}" srcOrd="3" destOrd="0" presId="urn:microsoft.com/office/officeart/2005/8/layout/bList2"/>
    <dgm:cxn modelId="{DBA1B961-4A66-4862-BAF3-21F204FDF66E}" type="presParOf" srcId="{151FAE4D-8A9E-4C49-98FA-433487256F91}" destId="{44F39F5E-040B-4FD7-B480-F60B8C54C773}" srcOrd="3" destOrd="0" presId="urn:microsoft.com/office/officeart/2005/8/layout/bList2"/>
    <dgm:cxn modelId="{F5B2B1E6-995E-4421-8C63-2072648F232C}" type="presParOf" srcId="{151FAE4D-8A9E-4C49-98FA-433487256F91}" destId="{8A16AA1F-689A-4BB7-9600-FAEE56DA352E}" srcOrd="4" destOrd="0" presId="urn:microsoft.com/office/officeart/2005/8/layout/bList2"/>
    <dgm:cxn modelId="{8E6639B3-0FB9-48B7-B20F-3A3AB82050E2}" type="presParOf" srcId="{8A16AA1F-689A-4BB7-9600-FAEE56DA352E}" destId="{84A8F7A4-2FEF-492C-8688-59BF3091429F}" srcOrd="0" destOrd="0" presId="urn:microsoft.com/office/officeart/2005/8/layout/bList2"/>
    <dgm:cxn modelId="{0CC98856-6B0E-4E99-9811-90C443E95F5E}" type="presParOf" srcId="{8A16AA1F-689A-4BB7-9600-FAEE56DA352E}" destId="{C489D2C1-E45B-48ED-96F7-57A6B3735B93}" srcOrd="1" destOrd="0" presId="urn:microsoft.com/office/officeart/2005/8/layout/bList2"/>
    <dgm:cxn modelId="{6E5D96B4-D3A7-4817-9F78-36A17A19497F}" type="presParOf" srcId="{8A16AA1F-689A-4BB7-9600-FAEE56DA352E}" destId="{BC3B1E08-114C-421E-BCEE-965ABB8C60E3}" srcOrd="2" destOrd="0" presId="urn:microsoft.com/office/officeart/2005/8/layout/bList2"/>
    <dgm:cxn modelId="{A3D28D5F-E90A-49D9-B342-DA435E2BFF13}" type="presParOf" srcId="{8A16AA1F-689A-4BB7-9600-FAEE56DA352E}" destId="{E8C4555D-8220-41FD-AA2F-30B366527CEC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B02EF9-1631-463D-8557-B6FE5DAEECD1}">
      <dsp:nvSpPr>
        <dsp:cNvPr id="0" name=""/>
        <dsp:cNvSpPr/>
      </dsp:nvSpPr>
      <dsp:spPr>
        <a:xfrm>
          <a:off x="6866" y="546261"/>
          <a:ext cx="2965910" cy="2213989"/>
        </a:xfrm>
        <a:prstGeom prst="round2SameRect">
          <a:avLst>
            <a:gd name="adj1" fmla="val 8000"/>
            <a:gd name="adj2" fmla="val 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91440" rIns="30480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1" kern="1200" dirty="0"/>
            <a:t>Ultimate condition</a:t>
          </a:r>
          <a:r>
            <a:rPr lang="en-US" sz="2400" kern="1200" dirty="0"/>
            <a:t>: failure of storage device(s) should not lead to massive data loss or corruption</a:t>
          </a:r>
        </a:p>
      </dsp:txBody>
      <dsp:txXfrm>
        <a:off x="58742" y="598137"/>
        <a:ext cx="2862158" cy="2162113"/>
      </dsp:txXfrm>
    </dsp:sp>
    <dsp:sp modelId="{5606103F-A5F0-48BA-AD39-B16E54FAE9B3}">
      <dsp:nvSpPr>
        <dsp:cNvPr id="0" name=""/>
        <dsp:cNvSpPr/>
      </dsp:nvSpPr>
      <dsp:spPr>
        <a:xfrm>
          <a:off x="6866" y="2760250"/>
          <a:ext cx="2965910" cy="9520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38100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Redundancy</a:t>
          </a:r>
        </a:p>
      </dsp:txBody>
      <dsp:txXfrm>
        <a:off x="6866" y="2760250"/>
        <a:ext cx="2088669" cy="952015"/>
      </dsp:txXfrm>
    </dsp:sp>
    <dsp:sp modelId="{1FCD4190-4320-4CFA-9853-DA031AF4EEDE}">
      <dsp:nvSpPr>
        <dsp:cNvPr id="0" name=""/>
        <dsp:cNvSpPr/>
      </dsp:nvSpPr>
      <dsp:spPr>
        <a:xfrm>
          <a:off x="2179437" y="2911469"/>
          <a:ext cx="1038068" cy="103806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54B5A5-FC86-4867-B1F1-1928961EAB2F}">
      <dsp:nvSpPr>
        <dsp:cNvPr id="0" name=""/>
        <dsp:cNvSpPr/>
      </dsp:nvSpPr>
      <dsp:spPr>
        <a:xfrm>
          <a:off x="3474680" y="546261"/>
          <a:ext cx="2965910" cy="2213989"/>
        </a:xfrm>
        <a:prstGeom prst="round2SameRect">
          <a:avLst>
            <a:gd name="adj1" fmla="val 8000"/>
            <a:gd name="adj2" fmla="val 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91440" rIns="30480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There should also be the way to replace failed storage devices online</a:t>
          </a:r>
        </a:p>
      </dsp:txBody>
      <dsp:txXfrm>
        <a:off x="3526556" y="598137"/>
        <a:ext cx="2862158" cy="2162113"/>
      </dsp:txXfrm>
    </dsp:sp>
    <dsp:sp modelId="{B635D259-C492-4DCC-86A4-F1F91F1AEEE0}">
      <dsp:nvSpPr>
        <dsp:cNvPr id="0" name=""/>
        <dsp:cNvSpPr/>
      </dsp:nvSpPr>
      <dsp:spPr>
        <a:xfrm>
          <a:off x="3474680" y="2760250"/>
          <a:ext cx="2965910" cy="9520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38100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Availability</a:t>
          </a:r>
        </a:p>
      </dsp:txBody>
      <dsp:txXfrm>
        <a:off x="3474680" y="2760250"/>
        <a:ext cx="2088669" cy="952015"/>
      </dsp:txXfrm>
    </dsp:sp>
    <dsp:sp modelId="{31075C03-11F4-45F0-900E-E22BF7D3A098}">
      <dsp:nvSpPr>
        <dsp:cNvPr id="0" name=""/>
        <dsp:cNvSpPr/>
      </dsp:nvSpPr>
      <dsp:spPr>
        <a:xfrm>
          <a:off x="5647250" y="2911469"/>
          <a:ext cx="1038068" cy="103806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A8F7A4-2FEF-492C-8688-59BF3091429F}">
      <dsp:nvSpPr>
        <dsp:cNvPr id="0" name=""/>
        <dsp:cNvSpPr/>
      </dsp:nvSpPr>
      <dsp:spPr>
        <a:xfrm>
          <a:off x="6942494" y="546261"/>
          <a:ext cx="2965910" cy="2213989"/>
        </a:xfrm>
        <a:prstGeom prst="round2SameRect">
          <a:avLst>
            <a:gd name="adj1" fmla="val 8000"/>
            <a:gd name="adj2" fmla="val 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91440" rIns="30480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And we have to be sure we got exactly what was stored</a:t>
          </a:r>
        </a:p>
      </dsp:txBody>
      <dsp:txXfrm>
        <a:off x="6994370" y="598137"/>
        <a:ext cx="2862158" cy="2162113"/>
      </dsp:txXfrm>
    </dsp:sp>
    <dsp:sp modelId="{BC3B1E08-114C-421E-BCEE-965ABB8C60E3}">
      <dsp:nvSpPr>
        <dsp:cNvPr id="0" name=""/>
        <dsp:cNvSpPr/>
      </dsp:nvSpPr>
      <dsp:spPr>
        <a:xfrm>
          <a:off x="6942494" y="2760250"/>
          <a:ext cx="2965910" cy="9520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38100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Consistency</a:t>
          </a:r>
        </a:p>
      </dsp:txBody>
      <dsp:txXfrm>
        <a:off x="6942494" y="2760250"/>
        <a:ext cx="2088669" cy="952015"/>
      </dsp:txXfrm>
    </dsp:sp>
    <dsp:sp modelId="{E8C4555D-8220-41FD-AA2F-30B366527CEC}">
      <dsp:nvSpPr>
        <dsp:cNvPr id="0" name=""/>
        <dsp:cNvSpPr/>
      </dsp:nvSpPr>
      <dsp:spPr>
        <a:xfrm>
          <a:off x="9115064" y="2911469"/>
          <a:ext cx="1038068" cy="103806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B48F5-BACC-47D6-A0F7-82FBF9C6BC85}" type="datetimeFigureOut">
              <a:rPr lang="en-US"/>
              <a:t>11/27/2024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CAF8E-318A-4EFE-8633-D9E72ABCE0E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6559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1CD00-5424-4675-AB18-2C419B060449}" type="datetimeFigureOut">
              <a:rPr lang="en-US"/>
              <a:t>11/27/2024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2CF44-2B13-41B4-A334-1CDF534EEBB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5385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gray">
          <a:xfrm>
            <a:off x="0" y="2825016"/>
            <a:ext cx="12188952" cy="3180930"/>
          </a:xfrm>
          <a:prstGeom prst="rect">
            <a:avLst/>
          </a:prstGeom>
          <a:solidFill>
            <a:schemeClr val="bg1">
              <a:lumMod val="85000"/>
              <a:lumOff val="1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 bwMode="black">
          <a:xfrm>
            <a:off x="0" y="3075709"/>
            <a:ext cx="12188952" cy="26392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1066800" y="3165763"/>
            <a:ext cx="10058400" cy="1711037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1066800" y="4953000"/>
            <a:ext cx="10058400" cy="6858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1943100" cy="56388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457199"/>
            <a:ext cx="7048500" cy="56388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>
                <a:solidFill>
                  <a:srgbClr val="DFDCB7"/>
                </a:solidFill>
              </a:rPr>
              <a:pPr/>
              <a:t>11/27/2024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 bwMode="gray">
          <a:xfrm>
            <a:off x="0" y="2825016"/>
            <a:ext cx="12188952" cy="3180930"/>
          </a:xfrm>
          <a:prstGeom prst="rect">
            <a:avLst/>
          </a:prstGeom>
          <a:solidFill>
            <a:schemeClr val="bg1">
              <a:lumMod val="85000"/>
              <a:lumOff val="1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 bwMode="black">
          <a:xfrm>
            <a:off x="0" y="3075709"/>
            <a:ext cx="12188952" cy="26392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348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>
                <a:solidFill>
                  <a:srgbClr val="DFDCB7"/>
                </a:solidFill>
              </a:rPr>
              <a:pPr/>
              <a:t>11/27/2024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6042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>
                <a:solidFill>
                  <a:srgbClr val="DFDCB7"/>
                </a:solidFill>
              </a:rPr>
              <a:pPr/>
              <a:t>11/27/2024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55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>
                <a:solidFill>
                  <a:srgbClr val="DFDCB7"/>
                </a:solidFill>
              </a:rPr>
              <a:pPr/>
              <a:t>11/27/2024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211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>
                <a:solidFill>
                  <a:srgbClr val="DFDCB7"/>
                </a:solidFill>
              </a:rPr>
              <a:pPr/>
              <a:t>11/27/2024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6588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>
                <a:solidFill>
                  <a:srgbClr val="DFDCB7"/>
                </a:solidFill>
              </a:rPr>
              <a:pPr/>
              <a:t>11/27/2024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55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>
                <a:solidFill>
                  <a:srgbClr val="DFDCB7"/>
                </a:solidFill>
              </a:rPr>
              <a:pPr/>
              <a:t>11/27/2024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9649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>
                <a:solidFill>
                  <a:srgbClr val="DFDCB7"/>
                </a:solidFill>
              </a:rPr>
              <a:pPr/>
              <a:t>11/27/2024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184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>
                <a:solidFill>
                  <a:srgbClr val="DFDCB7"/>
                </a:solidFill>
              </a:rPr>
              <a:pPr/>
              <a:t>11/27/2024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11" name="Rectangle 10" descr="An empty placeholder to add an image. Click on the placeholder and select the image that you wish to add."/>
          <p:cNvSpPr/>
          <p:nvPr userDrawn="1"/>
        </p:nvSpPr>
        <p:spPr bwMode="blackWhite">
          <a:xfrm>
            <a:off x="644091" y="640080"/>
            <a:ext cx="6675120" cy="5577840"/>
          </a:xfrm>
          <a:prstGeom prst="rect">
            <a:avLst/>
          </a:prstGeom>
          <a:solidFill>
            <a:srgbClr val="000000"/>
          </a:solidFill>
          <a:ln w="1016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7030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>
                <a:solidFill>
                  <a:srgbClr val="DFDCB7"/>
                </a:solidFill>
              </a:rPr>
              <a:pPr/>
              <a:t>11/27/2024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409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>
                <a:solidFill>
                  <a:srgbClr val="DFDCB7"/>
                </a:solidFill>
              </a:rPr>
              <a:pPr/>
              <a:t>11/27/2024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333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2587" y="1600200"/>
            <a:ext cx="3122613" cy="182880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2" y="762000"/>
            <a:ext cx="6400800" cy="5334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1039" y="3429000"/>
            <a:ext cx="3124161" cy="18288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>
                <a:solidFill>
                  <a:srgbClr val="DFDCB7"/>
                </a:solidFill>
              </a:rPr>
              <a:pPr/>
              <a:t>11/27/2024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4016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>
                <a:solidFill>
                  <a:srgbClr val="DFDCB7"/>
                </a:solidFill>
              </a:rPr>
              <a:pPr/>
              <a:t>11/27/2024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 bwMode="gray">
          <a:xfrm>
            <a:off x="0" y="2825016"/>
            <a:ext cx="12188952" cy="3180930"/>
          </a:xfrm>
          <a:prstGeom prst="rect">
            <a:avLst/>
          </a:prstGeom>
          <a:solidFill>
            <a:schemeClr val="bg1">
              <a:lumMod val="85000"/>
              <a:lumOff val="1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 bwMode="black">
          <a:xfrm>
            <a:off x="0" y="3075709"/>
            <a:ext cx="12188952" cy="26392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1912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>
                <a:solidFill>
                  <a:srgbClr val="DFDCB7"/>
                </a:solidFill>
              </a:rPr>
              <a:pPr/>
              <a:t>11/27/2024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0814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>
                <a:solidFill>
                  <a:srgbClr val="DFDCB7"/>
                </a:solidFill>
              </a:rPr>
              <a:pPr/>
              <a:t>11/27/2024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5253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>
                <a:solidFill>
                  <a:srgbClr val="DFDCB7"/>
                </a:solidFill>
              </a:rPr>
              <a:pPr/>
              <a:t>11/27/2024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4052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>
                <a:solidFill>
                  <a:srgbClr val="DFDCB7"/>
                </a:solidFill>
              </a:rPr>
              <a:pPr/>
              <a:t>11/27/2024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5722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>
                <a:solidFill>
                  <a:srgbClr val="DFDCB7"/>
                </a:solidFill>
              </a:rPr>
              <a:pPr/>
              <a:t>11/27/2024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763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828800"/>
            <a:ext cx="9144000" cy="2743200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506537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>
                <a:solidFill>
                  <a:srgbClr val="DFDCB7"/>
                </a:solidFill>
              </a:rPr>
              <a:pPr/>
              <a:t>11/27/2024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818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>
                <a:solidFill>
                  <a:srgbClr val="DFDCB7"/>
                </a:solidFill>
              </a:rPr>
              <a:pPr/>
              <a:t>11/27/2024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198906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>
                <a:solidFill>
                  <a:srgbClr val="DFDCB7"/>
                </a:solidFill>
              </a:rPr>
              <a:pPr/>
              <a:t>11/27/2024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11" name="Rectangle 10" descr="An empty placeholder to add an image. Click on the placeholder and select the image that you wish to add."/>
          <p:cNvSpPr/>
          <p:nvPr userDrawn="1"/>
        </p:nvSpPr>
        <p:spPr bwMode="blackWhite">
          <a:xfrm>
            <a:off x="644091" y="640080"/>
            <a:ext cx="6675120" cy="5577840"/>
          </a:xfrm>
          <a:prstGeom prst="rect">
            <a:avLst/>
          </a:prstGeom>
          <a:solidFill>
            <a:srgbClr val="000000"/>
          </a:solidFill>
          <a:ln w="1016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8745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>
                <a:solidFill>
                  <a:srgbClr val="DFDCB7"/>
                </a:solidFill>
              </a:rPr>
              <a:pPr/>
              <a:t>11/27/2024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281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>
                <a:solidFill>
                  <a:srgbClr val="DFDCB7"/>
                </a:solidFill>
              </a:rPr>
              <a:pPr/>
              <a:t>11/27/2024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2951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2587" y="1600200"/>
            <a:ext cx="3122613" cy="182880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2" y="762000"/>
            <a:ext cx="6400800" cy="5334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1039" y="3429000"/>
            <a:ext cx="3124161" cy="18288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>
                <a:solidFill>
                  <a:srgbClr val="DFDCB7"/>
                </a:solidFill>
              </a:rPr>
              <a:pPr/>
              <a:t>11/27/2024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55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43400" cy="42703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825625"/>
            <a:ext cx="4343400" cy="42703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7048" y="1828800"/>
            <a:ext cx="4343400" cy="6858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7048" y="2514600"/>
            <a:ext cx="4343400" cy="3581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7648" y="1828800"/>
            <a:ext cx="4343400" cy="6858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7648" y="2514600"/>
            <a:ext cx="4343400" cy="3581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2587" y="1600200"/>
            <a:ext cx="3122613" cy="182880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2" y="762000"/>
            <a:ext cx="6400800" cy="5334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1039" y="3429000"/>
            <a:ext cx="3124161" cy="18288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7952" y="1600200"/>
            <a:ext cx="3127248" cy="182880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81251" y="777240"/>
            <a:ext cx="6400800" cy="530352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97952" y="3429000"/>
            <a:ext cx="3127248" cy="18288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 descr="An empty placeholder to add an image. Click on the placeholder and select the image that you wish to add."/>
          <p:cNvSpPr/>
          <p:nvPr userDrawn="1"/>
        </p:nvSpPr>
        <p:spPr bwMode="blackWhite">
          <a:xfrm>
            <a:off x="644091" y="640080"/>
            <a:ext cx="6675120" cy="5577840"/>
          </a:xfrm>
          <a:prstGeom prst="rect">
            <a:avLst/>
          </a:prstGeom>
          <a:solidFill>
            <a:srgbClr val="000000"/>
          </a:solidFill>
          <a:ln w="1016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0" y="6362700"/>
            <a:ext cx="6881553" cy="257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62700"/>
            <a:ext cx="990600" cy="257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37CC0096-1860-4642-9CD2-0079EA5E7CD1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9800" y="6362700"/>
            <a:ext cx="838200" cy="257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15087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3172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060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7CC0096-1860-4642-9CD2-0079EA5E7CD1}" type="datetimeFigureOut">
              <a:rPr lang="en-US" smtClean="0">
                <a:solidFill>
                  <a:srgbClr val="DFDCB7"/>
                </a:solidFill>
              </a:rPr>
              <a:pPr/>
              <a:t>11/27/2024</a:t>
            </a:fld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216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7CC0096-1860-4642-9CD2-0079EA5E7CD1}" type="datetimeFigureOut">
              <a:rPr lang="en-US" smtClean="0">
                <a:solidFill>
                  <a:srgbClr val="DFDCB7"/>
                </a:solidFill>
              </a:rPr>
              <a:pPr/>
              <a:t>11/27/2024</a:t>
            </a:fld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8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165763"/>
            <a:ext cx="10058400" cy="1711037"/>
          </a:xfrm>
        </p:spPr>
        <p:txBody>
          <a:bodyPr/>
          <a:lstStyle/>
          <a:p>
            <a:r>
              <a:rPr lang="en-US" dirty="0"/>
              <a:t>Reliable storage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10058400" cy="685800"/>
          </a:xfrm>
        </p:spPr>
        <p:txBody>
          <a:bodyPr/>
          <a:lstStyle/>
          <a:p>
            <a:r>
              <a:rPr lang="en-US" dirty="0"/>
              <a:t>Single-host choices</a:t>
            </a:r>
            <a:endParaRPr dirty="0"/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15FD5C47-E438-4989-A63E-01A5F5946AD0}"/>
              </a:ext>
            </a:extLst>
          </p:cNvPr>
          <p:cNvSpPr/>
          <p:nvPr/>
        </p:nvSpPr>
        <p:spPr>
          <a:xfrm>
            <a:off x="0" y="5146962"/>
            <a:ext cx="1447800" cy="1711037"/>
          </a:xfrm>
          <a:prstGeom prst="rtTriangl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BEF520AA-E722-4B21-86B1-C8DD49FC32B7}"/>
              </a:ext>
            </a:extLst>
          </p:cNvPr>
          <p:cNvSpPr/>
          <p:nvPr/>
        </p:nvSpPr>
        <p:spPr>
          <a:xfrm rot="10800000" flipH="1">
            <a:off x="0" y="14286"/>
            <a:ext cx="2209800" cy="5091113"/>
          </a:xfrm>
          <a:prstGeom prst="rtTriangl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53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it matter to user?</a:t>
            </a:r>
            <a:endParaRPr dirty="0"/>
          </a:p>
        </p:txBody>
      </p:sp>
      <p:sp>
        <p:nvSpPr>
          <p:cNvPr id="3" name="TextBox 2"/>
          <p:cNvSpPr txBox="1"/>
          <p:nvPr/>
        </p:nvSpPr>
        <p:spPr>
          <a:xfrm>
            <a:off x="542925" y="1676400"/>
            <a:ext cx="10134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+mj-lt"/>
              </a:rPr>
              <a:t>Of cause not</a:t>
            </a:r>
            <a:r>
              <a:rPr lang="en-US" sz="4400" dirty="0">
                <a:latin typeface="+mj-lt"/>
              </a:rPr>
              <a:t>!</a:t>
            </a:r>
          </a:p>
          <a:p>
            <a:endParaRPr lang="en-US" sz="4400" dirty="0">
              <a:latin typeface="+mj-lt"/>
            </a:endParaRPr>
          </a:p>
          <a:p>
            <a:r>
              <a:rPr lang="en-US" sz="4400" dirty="0">
                <a:latin typeface="+mj-lt"/>
              </a:rPr>
              <a:t>The user does not matter what storage technology lies behind his job.</a:t>
            </a:r>
          </a:p>
          <a:p>
            <a:endParaRPr lang="en-US" sz="4400" dirty="0">
              <a:latin typeface="+mj-lt"/>
            </a:endParaRPr>
          </a:p>
          <a:p>
            <a:r>
              <a:rPr lang="en-US" sz="4400" dirty="0">
                <a:latin typeface="+mj-lt"/>
              </a:rPr>
              <a:t>It’s the admin’s job to prevent data loss.</a:t>
            </a:r>
          </a:p>
        </p:txBody>
      </p:sp>
    </p:spTree>
    <p:extLst>
      <p:ext uri="{BB962C8B-B14F-4D97-AF65-F5344CB8AC3E}">
        <p14:creationId xmlns:p14="http://schemas.microsoft.com/office/powerpoint/2010/main" val="3164504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integrity is the key point</a:t>
            </a:r>
            <a:endParaRPr dirty="0"/>
          </a:p>
        </p:txBody>
      </p:sp>
      <p:graphicFrame>
        <p:nvGraphicFramePr>
          <p:cNvPr id="9" name="Content Placeholder 8" descr="Process list showing 4 titles with tasks  arranged one below the other and downward pointing arrows are used to indicate progression from title to task and from task to task. First title has 4 tasks, second title has 3, third has 2 and fourth has 2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5077491"/>
              </p:ext>
            </p:extLst>
          </p:nvPr>
        </p:nvGraphicFramePr>
        <p:xfrm>
          <a:off x="609600" y="1905000"/>
          <a:ext cx="101600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8167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Technologies: brief summary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7542683"/>
              </p:ext>
            </p:extLst>
          </p:nvPr>
        </p:nvGraphicFramePr>
        <p:xfrm>
          <a:off x="609600" y="1600200"/>
          <a:ext cx="10160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4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Consistency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Host 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Hardware RAID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So-so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Any (in practice, only Windows and Linux)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mdadm+LVM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Zero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Linux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ReFS+StorageSpaces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Young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Windows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btrfs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Young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Zero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Linux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ZFS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Zero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Solaris</a:t>
                      </a:r>
                      <a:r>
                        <a:rPr lang="en-US" baseline="30000" dirty="0"/>
                        <a:t>1</a:t>
                      </a:r>
                      <a:r>
                        <a:rPr lang="en-US" dirty="0"/>
                        <a:t>,  FreeBSD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, MacOS</a:t>
                      </a:r>
                      <a:r>
                        <a:rPr lang="en-US" baseline="30000" dirty="0"/>
                        <a:t>3</a:t>
                      </a:r>
                      <a:r>
                        <a:rPr lang="en-US" dirty="0"/>
                        <a:t>, Linux</a:t>
                      </a:r>
                      <a:r>
                        <a:rPr lang="en-US" baseline="30000" dirty="0"/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4114800"/>
            <a:ext cx="10134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Notes:</a:t>
            </a:r>
          </a:p>
          <a:p>
            <a:r>
              <a:rPr lang="en-US" baseline="30000" dirty="0"/>
              <a:t>1</a:t>
            </a:r>
            <a:r>
              <a:rPr lang="en-US" dirty="0"/>
              <a:t> – Origin.</a:t>
            </a:r>
          </a:p>
          <a:p>
            <a:r>
              <a:rPr lang="en-US" baseline="30000" dirty="0"/>
              <a:t>2</a:t>
            </a:r>
            <a:r>
              <a:rPr lang="en-US" dirty="0"/>
              <a:t> – First port. Very mature.</a:t>
            </a:r>
          </a:p>
          <a:p>
            <a:r>
              <a:rPr lang="en-US" baseline="30000" dirty="0"/>
              <a:t>3</a:t>
            </a:r>
            <a:r>
              <a:rPr lang="en-US" dirty="0"/>
              <a:t> – Currently not supported on bare metal.</a:t>
            </a:r>
          </a:p>
          <a:p>
            <a:r>
              <a:rPr lang="en-US" baseline="30000" dirty="0"/>
              <a:t>4</a:t>
            </a:r>
            <a:r>
              <a:rPr lang="en-US" dirty="0"/>
              <a:t> – Thanks to LLNL and </a:t>
            </a:r>
            <a:r>
              <a:rPr lang="en-US" dirty="0" err="1"/>
              <a:t>OpenZFS</a:t>
            </a:r>
            <a:r>
              <a:rPr lang="en-US" dirty="0"/>
              <a:t> team.</a:t>
            </a:r>
          </a:p>
        </p:txBody>
      </p:sp>
    </p:spTree>
    <p:extLst>
      <p:ext uri="{BB962C8B-B14F-4D97-AF65-F5344CB8AC3E}">
        <p14:creationId xmlns:p14="http://schemas.microsoft.com/office/powerpoint/2010/main" val="3132380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Choose wisely!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27C3CC-C63E-432C-AEA9-47D1D696FC67}"/>
              </a:ext>
            </a:extLst>
          </p:cNvPr>
          <p:cNvSpPr txBox="1"/>
          <p:nvPr/>
        </p:nvSpPr>
        <p:spPr>
          <a:xfrm>
            <a:off x="542925" y="1417638"/>
            <a:ext cx="10134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+mj-lt"/>
              </a:rPr>
              <a:t>Further googling:</a:t>
            </a:r>
            <a:endParaRPr lang="en-US" sz="4400" dirty="0">
              <a:latin typeface="+mj-lt"/>
            </a:endParaRPr>
          </a:p>
          <a:p>
            <a:r>
              <a:rPr lang="en-US" sz="4400" dirty="0">
                <a:latin typeface="+mj-lt"/>
              </a:rPr>
              <a:t>hardware raid vs </a:t>
            </a:r>
            <a:r>
              <a:rPr lang="en-US" sz="4400" dirty="0" err="1">
                <a:latin typeface="+mj-lt"/>
              </a:rPr>
              <a:t>mdadm</a:t>
            </a:r>
            <a:endParaRPr lang="en-US" sz="4400" dirty="0">
              <a:latin typeface="+mj-lt"/>
            </a:endParaRPr>
          </a:p>
          <a:p>
            <a:r>
              <a:rPr lang="en-US" sz="4400" dirty="0" err="1">
                <a:latin typeface="+mj-lt"/>
              </a:rPr>
              <a:t>zfs</a:t>
            </a:r>
            <a:r>
              <a:rPr lang="en-US" sz="4400" dirty="0">
                <a:latin typeface="+mj-lt"/>
              </a:rPr>
              <a:t> vs </a:t>
            </a:r>
            <a:r>
              <a:rPr lang="en-US" sz="4400" dirty="0" err="1">
                <a:latin typeface="+mj-lt"/>
              </a:rPr>
              <a:t>mdadm</a:t>
            </a:r>
            <a:endParaRPr lang="en-US" sz="4400" dirty="0">
              <a:latin typeface="+mj-lt"/>
            </a:endParaRPr>
          </a:p>
          <a:p>
            <a:r>
              <a:rPr lang="en-US" sz="4400" dirty="0" err="1">
                <a:latin typeface="+mj-lt"/>
              </a:rPr>
              <a:t>zfs</a:t>
            </a:r>
            <a:r>
              <a:rPr lang="en-US" sz="4400" dirty="0">
                <a:latin typeface="+mj-lt"/>
              </a:rPr>
              <a:t> vs </a:t>
            </a:r>
            <a:r>
              <a:rPr lang="en-US" sz="4400" dirty="0" err="1">
                <a:latin typeface="+mj-lt"/>
              </a:rPr>
              <a:t>btrfs</a:t>
            </a:r>
            <a:endParaRPr lang="en-US" sz="4400" dirty="0">
              <a:latin typeface="+mj-lt"/>
            </a:endParaRPr>
          </a:p>
          <a:p>
            <a:r>
              <a:rPr lang="en-US" sz="4400" dirty="0" err="1">
                <a:latin typeface="+mj-lt"/>
              </a:rPr>
              <a:t>zfs</a:t>
            </a:r>
            <a:r>
              <a:rPr lang="en-US" sz="4400" dirty="0">
                <a:latin typeface="+mj-lt"/>
              </a:rPr>
              <a:t> vs </a:t>
            </a:r>
            <a:r>
              <a:rPr lang="en-US" sz="4400" dirty="0" err="1">
                <a:latin typeface="+mj-lt"/>
              </a:rPr>
              <a:t>xfs</a:t>
            </a:r>
            <a:endParaRPr lang="en-US" sz="4400" dirty="0">
              <a:latin typeface="+mj-lt"/>
            </a:endParaRPr>
          </a:p>
          <a:p>
            <a:r>
              <a:rPr lang="en-US" sz="4400" dirty="0">
                <a:latin typeface="+mj-lt"/>
              </a:rPr>
              <a:t>hardware raid vs </a:t>
            </a:r>
            <a:r>
              <a:rPr lang="en-US" sz="4400" dirty="0" err="1">
                <a:latin typeface="+mj-lt"/>
              </a:rPr>
              <a:t>hba</a:t>
            </a:r>
            <a:endParaRPr lang="en-US" sz="4400" dirty="0">
              <a:latin typeface="+mj-lt"/>
            </a:endParaRPr>
          </a:p>
          <a:p>
            <a:r>
              <a:rPr lang="en-US" sz="4400" dirty="0" err="1">
                <a:latin typeface="+mj-lt"/>
              </a:rPr>
              <a:t>zfs</a:t>
            </a:r>
            <a:r>
              <a:rPr lang="en-US" sz="4400" dirty="0">
                <a:latin typeface="+mj-lt"/>
              </a:rPr>
              <a:t> over hardware raid</a:t>
            </a:r>
          </a:p>
        </p:txBody>
      </p:sp>
    </p:spTree>
    <p:extLst>
      <p:ext uri="{BB962C8B-B14F-4D97-AF65-F5344CB8AC3E}">
        <p14:creationId xmlns:p14="http://schemas.microsoft.com/office/powerpoint/2010/main" val="33921576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ech Computer 16x9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2901026.potx" id="{FD85E87A-7813-4F67-9E59-69B5487A1910}" vid="{BDF94C36-3ACF-4CF1-939F-F4211E6D666F}"/>
    </a:ext>
  </a:extLst>
</a:theme>
</file>

<file path=ppt/theme/theme2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117</TotalTime>
  <Words>202</Words>
  <Application>Microsoft Office PowerPoint</Application>
  <PresentationFormat>Widescreen</PresentationFormat>
  <Paragraphs>59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Cambria</vt:lpstr>
      <vt:lpstr>Candara</vt:lpstr>
      <vt:lpstr>Consolas</vt:lpstr>
      <vt:lpstr>Tech Computer 16x9</vt:lpstr>
      <vt:lpstr>Adjacency</vt:lpstr>
      <vt:lpstr>1_Adjacency</vt:lpstr>
      <vt:lpstr>Reliable storage</vt:lpstr>
      <vt:lpstr>Does it matter to user?</vt:lpstr>
      <vt:lpstr>Data integrity is the key point</vt:lpstr>
      <vt:lpstr>Technologies: brief summary</vt:lpstr>
      <vt:lpstr>Choose wisely!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Reliable storage</dc:title>
  <dc:creator>teacher</dc:creator>
  <cp:lastModifiedBy>teacher</cp:lastModifiedBy>
  <cp:revision>16</cp:revision>
  <dcterms:created xsi:type="dcterms:W3CDTF">2024-11-27T07:09:41Z</dcterms:created>
  <dcterms:modified xsi:type="dcterms:W3CDTF">2024-11-27T13:36:58Z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